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32" r:id="rId3"/>
    <p:sldId id="258" r:id="rId4"/>
    <p:sldId id="259" r:id="rId5"/>
    <p:sldId id="260" r:id="rId6"/>
    <p:sldId id="333" r:id="rId7"/>
    <p:sldId id="331" r:id="rId8"/>
    <p:sldId id="262" r:id="rId9"/>
    <p:sldId id="324" r:id="rId10"/>
    <p:sldId id="303" r:id="rId11"/>
    <p:sldId id="316" r:id="rId12"/>
    <p:sldId id="328" r:id="rId13"/>
    <p:sldId id="327" r:id="rId14"/>
    <p:sldId id="317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7F582E-710F-443B-929F-BB62B7D84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BABAB9E-98AD-4F6A-AABC-38CF14C77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5C4783B-3C23-47A4-AA67-3453EA6F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0E7DBD-3973-47F6-AA9B-DD067BB9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59E908-646F-478C-A203-46702E8B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35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80AE12-3C10-470B-A36D-FB9A65254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535F31B-293D-4262-8792-9CE07B146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1D3F64-88B8-4210-A8EF-746711439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C9AB8B-F80B-483A-9716-DECEF914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2E3F9D-8E7F-43C3-B107-630A68DC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71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2E81A0B-96BB-4A59-AC4C-71872A9C45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D1863DE-6042-44F7-B303-6C25A4FE5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0BAC71-90D1-4AC3-9DA0-3F871817F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386E68-E806-4597-9C7A-0538D6614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1F30ED-D8E7-4245-B99D-74E4B3F4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5826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34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5734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723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6531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247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3407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348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8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DA50AD-EE03-4DE1-A5AF-2206B6A8D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50C027-DD81-475E-A771-A83F8631C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1C3132-7782-49B4-B9E6-7317EDB0F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64D958-F7E4-41A5-9998-A53235A28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E800C3-F12B-4D05-A2B9-A091F4225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1496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383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5310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155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517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562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26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6231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5443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1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355A2F-D76E-4A53-ADB0-5F288B4D5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706D6D-792D-41F8-A36F-5474DB245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4E5120-D4F2-41F5-A5CA-548F17C6E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1542E3-D7B6-4D96-B952-6BAB9BCEE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D54990-BBDB-4938-8722-E92424BF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46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E00401-FCBD-42BA-BEB4-5F5EEFBA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A078DB-CDDA-41B4-86CF-9FB7D9027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F9FF648-C7BC-49FB-AB1E-01F170415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7EDBAC2-8853-4A9B-9D3E-C08F79B96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6DCE1B-78D2-4E06-AA39-5E51B4A15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B1D073-8F6F-4248-BF85-DE25A183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79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079259-3419-4710-AE3E-40F3C427A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00F494-BA59-4944-9D18-0E0DD9907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5841F29-C948-4A0F-A61F-EBEBAC98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D0208E5-CCE2-4366-A241-9F86FEFB5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00D6CCB-A517-4092-90F9-34CEBF322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1AC3900-9DFC-4C92-A09A-E94ADA1A8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56A071A-22B4-4E3F-90E4-16244750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B4191E3-B2EF-47B2-BB3F-B63A57E6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08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0E51D9-69FA-444C-A091-29377CAF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9B6CE0B-A2B2-47B2-B64E-DF2E6E53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854C0B-FDAA-4E80-8463-3FD363E1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C66058B-A00C-40BF-A377-B9A5E870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06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13948CE-E929-4E56-A5A2-51CA3236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4FDB17C-7B32-47F0-91E8-3343EDBF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5A8C12E-11E2-4A96-8064-52CA6DB8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482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9AD084-9BFA-4E86-99B7-DF60FA996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C18231-6B65-45DE-BBD9-7754691E9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ECD2A5F-03F8-4B2D-BE0E-997EA9629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826A2A0-41ED-483D-9E10-5C1E476C8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16C7ACA-6BE9-49AD-A5F1-20EEC314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45F7E2-426D-49B1-8AAF-3546A7A60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80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66C2F6-FCA7-4138-8308-FDD69C4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FA913CB-1521-48E9-8328-4E8274BCB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2C59B86-7365-411C-85BC-9144B7922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511A49E-A997-4D31-9AD8-568E6CE0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B396EC-86F6-48C4-AF48-72AFFF3E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8BAEEF-8649-4DD6-8D37-A50575CF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485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6D1776A-1843-4804-B074-301F3070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BBD811-6703-45A1-BA98-67337DFE5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5F16EC-4105-4271-8CB8-7F87DF345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83FE-9AAB-4091-9A4F-29F25E45A4B3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A542ED-7E79-472F-884A-0EA0CCBF9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9B7887-F54F-4BF3-99C4-1063E9C81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77AB3-D780-4C68-A0BB-4B1B8D4B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734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18FF11E-F533-4167-BF31-F22EB0795B5E}" type="datetimeFigureOut">
              <a:rPr lang="pl-PL" smtClean="0"/>
              <a:t>2020-05-26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1A3BC9-37DA-47A5-A616-6040EA1CF7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06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4891" y="1295400"/>
            <a:ext cx="4692239" cy="765412"/>
          </a:xfrm>
        </p:spPr>
        <p:txBody>
          <a:bodyPr/>
          <a:lstStyle/>
          <a:p>
            <a:r>
              <a:rPr lang="pl-PL" sz="4000" b="1" dirty="0">
                <a:solidFill>
                  <a:srgbClr val="FF0000"/>
                </a:solidFill>
              </a:rPr>
              <a:t>MOPS w Bochni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6023" y="436729"/>
            <a:ext cx="6946711" cy="5583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>
                <a:solidFill>
                  <a:schemeClr val="accent4">
                    <a:lumMod val="75000"/>
                  </a:schemeClr>
                </a:solidFill>
              </a:rPr>
              <a:t>O pomocy społecznej,</a:t>
            </a:r>
          </a:p>
          <a:p>
            <a:pPr marL="0" indent="0" algn="ctr">
              <a:buNone/>
            </a:pPr>
            <a:r>
              <a:rPr lang="pl-PL" sz="3600" b="1" dirty="0">
                <a:solidFill>
                  <a:schemeClr val="accent4">
                    <a:lumMod val="75000"/>
                  </a:schemeClr>
                </a:solidFill>
              </a:rPr>
              <a:t> pracy socjalnej </a:t>
            </a:r>
          </a:p>
          <a:p>
            <a:pPr marL="0" indent="0" algn="ctr">
              <a:buNone/>
            </a:pPr>
            <a:r>
              <a:rPr lang="pl-PL" sz="3600" b="1" dirty="0">
                <a:solidFill>
                  <a:schemeClr val="accent4">
                    <a:lumMod val="75000"/>
                  </a:schemeClr>
                </a:solidFill>
              </a:rPr>
              <a:t>i idei </a:t>
            </a:r>
            <a:r>
              <a:rPr lang="pl-PL" sz="3600" b="1" dirty="0" err="1">
                <a:solidFill>
                  <a:schemeClr val="accent4">
                    <a:lumMod val="75000"/>
                  </a:schemeClr>
                </a:solidFill>
              </a:rPr>
              <a:t>empowermentu</a:t>
            </a:r>
            <a:endParaRPr lang="pl-PL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95647" y="2183643"/>
            <a:ext cx="3608113" cy="3836158"/>
          </a:xfrm>
        </p:spPr>
        <p:txBody>
          <a:bodyPr/>
          <a:lstStyle/>
          <a:p>
            <a:r>
              <a:rPr lang="pl-PL" sz="3200" b="1" dirty="0">
                <a:solidFill>
                  <a:schemeClr val="accent6"/>
                </a:solidFill>
              </a:rPr>
              <a:t>- realizator zadań gminy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314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4891" y="1295400"/>
            <a:ext cx="4115473" cy="765412"/>
          </a:xfrm>
        </p:spPr>
        <p:txBody>
          <a:bodyPr/>
          <a:lstStyle/>
          <a:p>
            <a:r>
              <a:rPr lang="pl-PL" sz="4000" b="1" dirty="0">
                <a:solidFill>
                  <a:srgbClr val="FF0000"/>
                </a:solidFill>
              </a:rPr>
              <a:t>Empowerment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76968" y="436728"/>
            <a:ext cx="6359856" cy="5583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b="1" dirty="0">
                <a:solidFill>
                  <a:srgbClr val="FF0000"/>
                </a:solidFill>
              </a:rPr>
              <a:t>Upełnomocnienie</a:t>
            </a:r>
            <a:endParaRPr lang="pl-PL" sz="20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dwubiegunowe kontinuum - od wymiaru indywidulanego do strukturalnego </a:t>
            </a:r>
          </a:p>
          <a:p>
            <a:pPr>
              <a:buFontTx/>
              <a:buChar char="-"/>
            </a:pP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od dodawania otuchy i wzmacniania wewnętrznych sił, do pokonywania zewnętrznych ograniczeń, uwarunkowań by zapewnić możliwość kierowania własnymi losami ale także wpływania na zmiany społeczne </a:t>
            </a:r>
            <a:r>
              <a:rPr lang="pl-PL" sz="1400" dirty="0">
                <a:solidFill>
                  <a:schemeClr val="accent4">
                    <a:lumMod val="50000"/>
                  </a:schemeClr>
                </a:solidFill>
              </a:rPr>
              <a:t>[M. </a:t>
            </a:r>
            <a:r>
              <a:rPr lang="pl-PL" sz="1400" dirty="0" err="1">
                <a:solidFill>
                  <a:schemeClr val="accent4">
                    <a:lumMod val="50000"/>
                  </a:schemeClr>
                </a:solidFill>
              </a:rPr>
              <a:t>Granosik</a:t>
            </a:r>
            <a:r>
              <a:rPr lang="pl-PL" sz="1400" dirty="0">
                <a:solidFill>
                  <a:schemeClr val="accent4">
                    <a:lumMod val="50000"/>
                  </a:schemeClr>
                </a:solidFill>
              </a:rPr>
              <a:t>, A. Gulczyńska] </a:t>
            </a:r>
            <a:endParaRPr lang="pl-PL" sz="14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pl-PL" b="1" dirty="0">
                <a:solidFill>
                  <a:schemeClr val="accent4">
                    <a:lumMod val="50000"/>
                  </a:schemeClr>
                </a:solidFill>
              </a:rPr>
              <a:t>proces przyrostu osobistej, interpersonalnej lub politycznej władzy umożliwiający jednostkom, rodzinom lub społecznościom podjęcie działań na rzecz poprawy swojej sytuacji  </a:t>
            </a:r>
            <a:r>
              <a:rPr lang="pl-PL" sz="1400" dirty="0">
                <a:solidFill>
                  <a:schemeClr val="accent4">
                    <a:lumMod val="50000"/>
                  </a:schemeClr>
                </a:solidFill>
              </a:rPr>
              <a:t>[za R. </a:t>
            </a:r>
            <a:r>
              <a:rPr lang="pl-PL" sz="1400" dirty="0" err="1">
                <a:solidFill>
                  <a:schemeClr val="accent4">
                    <a:lumMod val="50000"/>
                  </a:schemeClr>
                </a:solidFill>
              </a:rPr>
              <a:t>Szarfenberg</a:t>
            </a:r>
            <a:r>
              <a:rPr lang="pl-PL" sz="1400" dirty="0">
                <a:solidFill>
                  <a:schemeClr val="accent4">
                    <a:lumMod val="50000"/>
                  </a:schemeClr>
                </a:solidFill>
              </a:rPr>
              <a:t>]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49911" y="2183643"/>
            <a:ext cx="3553849" cy="3836158"/>
          </a:xfrm>
        </p:spPr>
        <p:txBody>
          <a:bodyPr/>
          <a:lstStyle/>
          <a:p>
            <a:r>
              <a:rPr lang="pl-PL" b="1" dirty="0" err="1">
                <a:solidFill>
                  <a:schemeClr val="bg1"/>
                </a:solidFill>
              </a:rPr>
              <a:t>power</a:t>
            </a:r>
            <a:r>
              <a:rPr lang="pl-PL" b="1" dirty="0">
                <a:solidFill>
                  <a:schemeClr val="bg1"/>
                </a:solidFill>
              </a:rPr>
              <a:t> – władza, siła, moc, zdolność, energia, uprawnienie</a:t>
            </a:r>
          </a:p>
          <a:p>
            <a:r>
              <a:rPr lang="pl-PL" b="1" dirty="0">
                <a:solidFill>
                  <a:schemeClr val="bg1"/>
                </a:solidFill>
              </a:rPr>
              <a:t>em – sygnalizuje aktywny stosunek do tego co znaczą ww. pojęcia </a:t>
            </a:r>
          </a:p>
          <a:p>
            <a:endParaRPr lang="pl-PL" b="1" dirty="0">
              <a:solidFill>
                <a:schemeClr val="bg1"/>
              </a:solidFill>
            </a:endParaRPr>
          </a:p>
          <a:p>
            <a:endParaRPr lang="pl-PL" b="1" dirty="0">
              <a:solidFill>
                <a:schemeClr val="bg1"/>
              </a:solidFill>
            </a:endParaRPr>
          </a:p>
          <a:p>
            <a:r>
              <a:rPr lang="pl-PL" sz="1800" b="1" dirty="0">
                <a:solidFill>
                  <a:srgbClr val="FF0000"/>
                </a:solidFill>
              </a:rPr>
              <a:t>Upodmiotowienie, uwłasnowolnienie, upełnomocnienie, umocnienie, uprawomocnienie, uwłaszczenie </a:t>
            </a:r>
          </a:p>
        </p:txBody>
      </p:sp>
    </p:spTree>
    <p:extLst>
      <p:ext uri="{BB962C8B-B14F-4D97-AF65-F5344CB8AC3E}">
        <p14:creationId xmlns:p14="http://schemas.microsoft.com/office/powerpoint/2010/main" val="3231445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09545" y="973668"/>
            <a:ext cx="8761413" cy="706964"/>
          </a:xfrm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Założenia w podejściu </a:t>
            </a:r>
            <a:r>
              <a:rPr lang="pl-PL" b="1" dirty="0" err="1">
                <a:solidFill>
                  <a:srgbClr val="FF0000"/>
                </a:solidFill>
              </a:rPr>
              <a:t>empowerment</a:t>
            </a:r>
            <a:r>
              <a:rPr lang="pl-PL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0251" y="2320119"/>
            <a:ext cx="11682483" cy="4367284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0070C0"/>
                </a:solidFill>
              </a:rPr>
              <a:t>klient jest osobą kompetentną w określaniu tego, co jest dobre dla niego i jego rodziny;</a:t>
            </a:r>
          </a:p>
          <a:p>
            <a:r>
              <a:rPr lang="pl-PL" sz="2000" b="1" dirty="0">
                <a:solidFill>
                  <a:srgbClr val="0070C0"/>
                </a:solidFill>
              </a:rPr>
              <a:t>klient posiada wystarczające zdolności do rozwiązania swoich problemów, chociaż nie zawsze jest tego w pełni świadomy;</a:t>
            </a:r>
          </a:p>
          <a:p>
            <a:r>
              <a:rPr lang="pl-PL" sz="2000" b="1" dirty="0">
                <a:solidFill>
                  <a:srgbClr val="0070C0"/>
                </a:solidFill>
              </a:rPr>
              <a:t>istotę stanowi współpraca klienta i pracownika socjalnego; ich partnerska relacja </a:t>
            </a:r>
          </a:p>
          <a:p>
            <a:r>
              <a:rPr lang="pl-PL" sz="2000" b="1" dirty="0">
                <a:solidFill>
                  <a:srgbClr val="0070C0"/>
                </a:solidFill>
              </a:rPr>
              <a:t>rodzina przy współpracy z pracownikiem socjalnym sama określa potencjalne cele do osiągnięcia;</a:t>
            </a:r>
          </a:p>
          <a:p>
            <a:r>
              <a:rPr lang="pl-PL" sz="2000" b="1" dirty="0">
                <a:solidFill>
                  <a:srgbClr val="0070C0"/>
                </a:solidFill>
              </a:rPr>
              <a:t>rodzina uczestniczy w decyzjach jej dotyczących i decyzjach dotyczących poszczególnych członków;</a:t>
            </a:r>
          </a:p>
          <a:p>
            <a:r>
              <a:rPr lang="pl-PL" sz="2000" b="1" dirty="0">
                <a:solidFill>
                  <a:srgbClr val="0070C0"/>
                </a:solidFill>
              </a:rPr>
              <a:t>pracownik socjalny zwraca szczególną uwagę na respektowanie autonomii rodziny, autonomii jej członków, a także jej granic </a:t>
            </a:r>
            <a:r>
              <a:rPr lang="pl-PL" sz="2000" dirty="0">
                <a:solidFill>
                  <a:srgbClr val="0070C0"/>
                </a:solidFill>
              </a:rPr>
              <a:t>[J. Szczepkowski]</a:t>
            </a:r>
          </a:p>
        </p:txBody>
      </p:sp>
    </p:spTree>
    <p:extLst>
      <p:ext uri="{BB962C8B-B14F-4D97-AF65-F5344CB8AC3E}">
        <p14:creationId xmlns:p14="http://schemas.microsoft.com/office/powerpoint/2010/main" val="3704432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340175" cy="706964"/>
          </a:xfrm>
        </p:spPr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Praca socjalna w ujęciu </a:t>
            </a:r>
            <a:r>
              <a:rPr lang="pl-PL" b="1" dirty="0" err="1">
                <a:solidFill>
                  <a:srgbClr val="FF0000"/>
                </a:solidFill>
              </a:rPr>
              <a:t>empowerment</a:t>
            </a:r>
            <a:r>
              <a:rPr lang="pl-PL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9684" y="2603500"/>
            <a:ext cx="10904561" cy="34163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3200" dirty="0">
                <a:solidFill>
                  <a:schemeClr val="accent4">
                    <a:lumMod val="50000"/>
                  </a:schemeClr>
                </a:solidFill>
              </a:rPr>
              <a:t>to przede wszystkim wydobywanie, wzmacnianie i rozszerzanie zasobów klienta jako pojedynczej jednostki całej rodziny lub grupy.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3200" u="sng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3200" u="sng" dirty="0">
                <a:solidFill>
                  <a:schemeClr val="accent4">
                    <a:lumMod val="50000"/>
                  </a:schemeClr>
                </a:solidFill>
              </a:rPr>
              <a:t>Empowerment przebiega w etapach</a:t>
            </a:r>
            <a:r>
              <a:rPr lang="pl-PL" sz="3200" dirty="0">
                <a:solidFill>
                  <a:schemeClr val="accent4">
                    <a:lumMod val="50000"/>
                  </a:schemeClr>
                </a:solidFill>
              </a:rPr>
              <a:t>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3200" dirty="0">
                <a:solidFill>
                  <a:schemeClr val="accent4">
                    <a:lumMod val="50000"/>
                  </a:schemeClr>
                </a:solidFill>
              </a:rPr>
              <a:t>uwolnienie potencjału,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3200" dirty="0">
                <a:solidFill>
                  <a:schemeClr val="accent4">
                    <a:lumMod val="50000"/>
                  </a:schemeClr>
                </a:solidFill>
              </a:rPr>
              <a:t>wzrost kompetencji,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3200" dirty="0">
                <a:solidFill>
                  <a:schemeClr val="accent4">
                    <a:lumMod val="50000"/>
                  </a:schemeClr>
                </a:solidFill>
              </a:rPr>
              <a:t>poprawa samoświadomości.</a:t>
            </a:r>
          </a:p>
        </p:txBody>
      </p:sp>
    </p:spTree>
    <p:extLst>
      <p:ext uri="{BB962C8B-B14F-4D97-AF65-F5344CB8AC3E}">
        <p14:creationId xmlns:p14="http://schemas.microsoft.com/office/powerpoint/2010/main" val="1660284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4891" y="1295400"/>
            <a:ext cx="4115473" cy="765412"/>
          </a:xfrm>
        </p:spPr>
        <p:txBody>
          <a:bodyPr/>
          <a:lstStyle/>
          <a:p>
            <a:r>
              <a:rPr lang="pl-PL" sz="4000" b="1" dirty="0">
                <a:solidFill>
                  <a:srgbClr val="FF0000"/>
                </a:solidFill>
              </a:rPr>
              <a:t>Empowerment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36023" y="436729"/>
            <a:ext cx="6946711" cy="5583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solidFill>
                  <a:schemeClr val="accent4">
                    <a:lumMod val="75000"/>
                  </a:schemeClr>
                </a:solidFill>
              </a:rPr>
              <a:t>Integracja upodmiotowienia wspierających i wspieranych ma na celu zwiększenie ich rzeczywistej zdolności do wpływania na działania, które ich dotyczą, a tym samym na wzrost skuteczności tych działań</a:t>
            </a:r>
            <a:r>
              <a:rPr lang="pl-PL" sz="40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95647" y="2183643"/>
            <a:ext cx="3608113" cy="3836158"/>
          </a:xfrm>
        </p:spPr>
        <p:txBody>
          <a:bodyPr/>
          <a:lstStyle/>
          <a:p>
            <a:r>
              <a:rPr lang="pl-PL" sz="2400" dirty="0">
                <a:solidFill>
                  <a:schemeClr val="accent6">
                    <a:lumMod val="75000"/>
                  </a:schemeClr>
                </a:solidFill>
              </a:rPr>
              <a:t>w zarządzaniu instytucją pomocy społecznej </a:t>
            </a:r>
          </a:p>
          <a:p>
            <a:endParaRPr lang="pl-PL" sz="2400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>
                <a:srgbClr val="ACD433"/>
              </a:buClr>
            </a:pPr>
            <a:r>
              <a:rPr lang="pl-PL" sz="1800" b="1" dirty="0">
                <a:solidFill>
                  <a:srgbClr val="FF0000"/>
                </a:solidFill>
              </a:rPr>
              <a:t>Upodmiotowienie, uwłasnowolnienie, upełnomocnienie,              umocnienie, uprawomocnienie, uwłaszczenie </a:t>
            </a:r>
          </a:p>
          <a:p>
            <a:endParaRPr lang="pl-PL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010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AF31D4B-A2AC-4016-883E-FC32AC6BC378}"/>
              </a:ext>
            </a:extLst>
          </p:cNvPr>
          <p:cNvSpPr/>
          <p:nvPr/>
        </p:nvSpPr>
        <p:spPr>
          <a:xfrm>
            <a:off x="1265582" y="1228780"/>
            <a:ext cx="1054210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 lvl="0" algn="just">
              <a:tabLst>
                <a:tab pos="408940" algn="l"/>
              </a:tabLst>
            </a:pPr>
            <a:r>
              <a:rPr lang="pl-PL" sz="2000" b="1" dirty="0">
                <a:solidFill>
                  <a:srgbClr val="92D05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Zadanie gminy realizowane przez MOPS w Bochni wynikające z:  </a:t>
            </a:r>
          </a:p>
          <a:p>
            <a:pPr marR="36195" lvl="0" algn="just">
              <a:tabLst>
                <a:tab pos="408940" algn="l"/>
              </a:tabLst>
            </a:pPr>
            <a:endParaRPr lang="pl-PL" sz="20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ustawy z dnia 12 marca 2004 r.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o pomocy społecznej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uchwały  Nr 140 Rady Ministrów z dnia 15 października 2018 r. w sprawie ustanowienia wieloletniego rządowego programu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"Posiłek w szkole i w domu"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na lata 2019-2023</a:t>
            </a: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ustawy z dnia 7 września 2007 r.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o pomocy osobom uprawnionym do alimentów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ustawy z dnia 28 listopada 2003 r.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o świadczeniach rodzinnych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ustawy z dnia 11 lutego 2016 r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pomocy państwa w wychowywaniu dzieci</a:t>
            </a: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uchway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Nr 80 Rady Ministrów z dnia 30 maja 2018 r. w sprawie ustanowienia rządowego programu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"Dobry start"</a:t>
            </a: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ustawy z dnia 29 lipca 2005 r.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przeciwdziałaniu przemocy w rodzinie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ustawy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z dnia 27 sierpnia 2004r.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o świadczeniach opieki zdrowotnej finansowanych ze środków publicznych  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ustawy z dnia 9 czerwca 2011r.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o wspieraniu rodziny i systemie pieczy zastępczej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ustawy z dnia 26 października 1982 roku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o wychowaniu w trzeźwości i przeciwdziałaniu alkoholizmowi  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6195" lvl="0" indent="-342900" algn="just">
              <a:buFont typeface="+mj-lt"/>
              <a:buAutoNum type="arabicPeriod"/>
              <a:tabLst>
                <a:tab pos="408940" algn="l"/>
              </a:tabLst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innych przepisów regulujące działalność jednostek organizacyjnych gminy </a:t>
            </a: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1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5E01B5D-E41E-4512-9FD1-FEE86CDB9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025" y="675861"/>
            <a:ext cx="8441635" cy="476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03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066659D3-6F47-4CBF-AAF9-32D9DD99B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497" y="715618"/>
            <a:ext cx="9793356" cy="551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0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B5BA32-38E2-4918-B4BD-57D22DDC8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991" y="1122363"/>
            <a:ext cx="10306974" cy="1105932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Szczegółową analizę realizowanych zadań, z uwzględnieniem danych ilościowych i wydatków, zawiera: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8E3D86-DCE5-43CC-9CA5-35D9EB9DA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9507" y="2982898"/>
            <a:ext cx="9960745" cy="1944210"/>
          </a:xfrm>
        </p:spPr>
        <p:txBody>
          <a:bodyPr/>
          <a:lstStyle/>
          <a:p>
            <a:pPr indent="228600">
              <a:lnSpc>
                <a:spcPct val="107000"/>
              </a:lnSpc>
            </a:pP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„Sprawozdanie z działalności </a:t>
            </a:r>
            <a:endParaRPr lang="pl-PL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</a:pP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Miejskiego Ośrodka Pomocy Społecznej w Bochni </a:t>
            </a:r>
            <a:endParaRPr lang="pl-PL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</a:pP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2019 roku”</a:t>
            </a:r>
            <a:endParaRPr lang="pl-PL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1295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Skąd się wzięła pomoc społeczna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4360" y="2603500"/>
            <a:ext cx="11292840" cy="4071620"/>
          </a:xfrm>
        </p:spPr>
        <p:txBody>
          <a:bodyPr/>
          <a:lstStyle/>
          <a:p>
            <a:r>
              <a:rPr lang="pl-PL" sz="2400" b="1" dirty="0">
                <a:solidFill>
                  <a:schemeClr val="accent4">
                    <a:lumMod val="50000"/>
                  </a:schemeClr>
                </a:solidFill>
              </a:rPr>
              <a:t>Uniwersalność zjawiska deprywacji społecznej (nieadekwatność osobowościowa  w wymiarach kulturowym, społecznym i psychologicznym powodująca nieumiejętność radzenia sobie z problemami, dziedziczenie niekompetencji życiowej; kondycja organizmu; dystrybucja dóbr wg zasady sprawiedliwości proporcjonalnej, mechanizm radzenia sobie) </a:t>
            </a:r>
            <a:r>
              <a:rPr lang="pl-PL" sz="1600" dirty="0">
                <a:solidFill>
                  <a:schemeClr val="accent4">
                    <a:lumMod val="50000"/>
                  </a:schemeClr>
                </a:solidFill>
              </a:rPr>
              <a:t>[S.M. Miller, </a:t>
            </a:r>
            <a:r>
              <a:rPr lang="pl-PL" sz="1600" dirty="0" err="1">
                <a:solidFill>
                  <a:schemeClr val="accent4">
                    <a:lumMod val="50000"/>
                  </a:schemeClr>
                </a:solidFill>
              </a:rPr>
              <a:t>M.Rein</a:t>
            </a:r>
            <a:r>
              <a:rPr lang="pl-PL" sz="1600" dirty="0">
                <a:solidFill>
                  <a:schemeClr val="accent4">
                    <a:lumMod val="50000"/>
                  </a:schemeClr>
                </a:solidFill>
              </a:rPr>
              <a:t>]</a:t>
            </a:r>
          </a:p>
          <a:p>
            <a:r>
              <a:rPr lang="pl-PL" sz="2400" b="1" dirty="0">
                <a:solidFill>
                  <a:schemeClr val="accent4">
                    <a:lumMod val="50000"/>
                  </a:schemeClr>
                </a:solidFill>
              </a:rPr>
              <a:t>Przemiany rodziny </a:t>
            </a:r>
            <a:r>
              <a:rPr lang="pl-PL" sz="2400" dirty="0">
                <a:solidFill>
                  <a:schemeClr val="accent4">
                    <a:lumMod val="50000"/>
                  </a:schemeClr>
                </a:solidFill>
              </a:rPr>
              <a:t>(rodzina tradycyjna – rodzina nuklearna) </a:t>
            </a:r>
            <a:r>
              <a:rPr lang="pl-PL" sz="1600" dirty="0">
                <a:solidFill>
                  <a:schemeClr val="accent4">
                    <a:lumMod val="50000"/>
                  </a:schemeClr>
                </a:solidFill>
              </a:rPr>
              <a:t>[F. Adamski]</a:t>
            </a:r>
          </a:p>
          <a:p>
            <a:r>
              <a:rPr lang="pl-PL" sz="2400" b="1" dirty="0">
                <a:solidFill>
                  <a:schemeClr val="accent4">
                    <a:lumMod val="50000"/>
                  </a:schemeClr>
                </a:solidFill>
              </a:rPr>
              <a:t>Przemiany społecznoekonomiczne  </a:t>
            </a:r>
            <a:r>
              <a:rPr lang="pl-PL" sz="2400" dirty="0">
                <a:solidFill>
                  <a:schemeClr val="accent4">
                    <a:lumMod val="50000"/>
                  </a:schemeClr>
                </a:solidFill>
              </a:rPr>
              <a:t>(feudalizm - kapitalizm)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70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Praca socjalna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534" y="2483893"/>
            <a:ext cx="11996382" cy="4026089"/>
          </a:xfrm>
        </p:spPr>
        <p:txBody>
          <a:bodyPr>
            <a:normAutofit fontScale="92500" lnSpcReduction="10000"/>
          </a:bodyPr>
          <a:lstStyle/>
          <a:p>
            <a:r>
              <a:rPr lang="pl-PL" sz="2000" dirty="0">
                <a:solidFill>
                  <a:srgbClr val="002060"/>
                </a:solidFill>
              </a:rPr>
              <a:t>„</a:t>
            </a:r>
            <a:r>
              <a:rPr lang="pl-PL" sz="2000" b="1" dirty="0">
                <a:solidFill>
                  <a:srgbClr val="002060"/>
                </a:solidFill>
              </a:rPr>
              <a:t>Praca społeczna</a:t>
            </a:r>
            <a:r>
              <a:rPr lang="pl-PL" sz="2000" dirty="0">
                <a:solidFill>
                  <a:srgbClr val="002060"/>
                </a:solidFill>
              </a:rPr>
              <a:t> polega na wydobywaniu i pomnażaniu sił ludzkich, na ich usprawnianiu i organizacji wspólnego działania dla dobra ludzi a pracownicy społeczni zajmują się czynnikiem ludzkim” [H. Radlińska, 1928]</a:t>
            </a:r>
          </a:p>
          <a:p>
            <a:r>
              <a:rPr lang="pl-PL" sz="2000" b="1" dirty="0">
                <a:solidFill>
                  <a:srgbClr val="002060"/>
                </a:solidFill>
              </a:rPr>
              <a:t>Praca socjalna </a:t>
            </a:r>
            <a:r>
              <a:rPr lang="pl-PL" sz="2000" dirty="0">
                <a:solidFill>
                  <a:srgbClr val="002060"/>
                </a:solidFill>
              </a:rPr>
              <a:t>to sztuka, czyli profesjonalne, mistrzowskie działanie mające na celu rozwiązywania problemów poszczególnych ludzi przez zgodną współpracę z nimi, celem osiągnięcia ich dobra [M. Richmond: Diagnoza społeczna, 1917 r.] nie naruszając dobra innych. </a:t>
            </a:r>
          </a:p>
          <a:p>
            <a:r>
              <a:rPr lang="pl-PL" sz="2000" b="1" dirty="0">
                <a:solidFill>
                  <a:srgbClr val="002060"/>
                </a:solidFill>
              </a:rPr>
              <a:t>Praca socjalna  </a:t>
            </a:r>
            <a:r>
              <a:rPr lang="pl-PL" sz="2000" dirty="0">
                <a:solidFill>
                  <a:srgbClr val="002060"/>
                </a:solidFill>
              </a:rPr>
              <a:t>- działalność zawodowa mającą na celu pomoc osobom i rodzinom we wzmacnianiu lub odzyskiwaniu zdolności do funkcjonowania w społeczeństwie poprzez pełnienie odpowiednich ról społecznych oraz tworzenie warunków sprzyjających temu celowi [ustawa o pomocy społecznej]</a:t>
            </a:r>
          </a:p>
          <a:p>
            <a:r>
              <a:rPr lang="pl-PL" sz="2000" b="1" dirty="0">
                <a:solidFill>
                  <a:srgbClr val="002060"/>
                </a:solidFill>
              </a:rPr>
              <a:t>Praca socjalna </a:t>
            </a:r>
            <a:r>
              <a:rPr lang="pl-PL" sz="2000" dirty="0">
                <a:solidFill>
                  <a:srgbClr val="002060"/>
                </a:solidFill>
              </a:rPr>
              <a:t>-  interdyscyplinarna nauka i działalność praktyczna</a:t>
            </a:r>
            <a:endParaRPr lang="pl-PL" sz="2000" dirty="0"/>
          </a:p>
          <a:p>
            <a:r>
              <a:rPr lang="pl-PL" sz="2000" dirty="0">
                <a:solidFill>
                  <a:schemeClr val="tx2">
                    <a:lumMod val="75000"/>
                  </a:schemeClr>
                </a:solidFill>
              </a:rPr>
              <a:t>Zawód, który dla zwiększania dobrostanu(</a:t>
            </a:r>
            <a:r>
              <a:rPr lang="pl-PL" sz="2000" i="1" dirty="0" err="1">
                <a:solidFill>
                  <a:schemeClr val="tx2">
                    <a:lumMod val="75000"/>
                  </a:schemeClr>
                </a:solidFill>
              </a:rPr>
              <a:t>well</a:t>
            </a:r>
            <a:r>
              <a:rPr lang="pl-PL" sz="2000" i="1" dirty="0">
                <a:solidFill>
                  <a:schemeClr val="tx2">
                    <a:lumMod val="75000"/>
                  </a:schemeClr>
                </a:solidFill>
              </a:rPr>
              <a:t> -</a:t>
            </a:r>
            <a:r>
              <a:rPr lang="pl-PL" sz="2000" i="1" dirty="0" err="1">
                <a:solidFill>
                  <a:schemeClr val="tx2">
                    <a:lumMod val="75000"/>
                  </a:schemeClr>
                </a:solidFill>
              </a:rPr>
              <a:t>being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</a:rPr>
              <a:t>) promuje społeczne zmiany, rozwiązywanie problemów we wzajemnych ludzkich relacjach oraz </a:t>
            </a:r>
            <a:r>
              <a:rPr lang="pl-PL" sz="2000" u="sng" dirty="0">
                <a:solidFill>
                  <a:schemeClr val="tx2">
                    <a:lumMod val="75000"/>
                  </a:schemeClr>
                </a:solidFill>
              </a:rPr>
              <a:t>upodmiotowienie </a:t>
            </a:r>
            <a:r>
              <a:rPr lang="pl-PL" sz="1000" dirty="0">
                <a:solidFill>
                  <a:schemeClr val="tx2">
                    <a:lumMod val="75000"/>
                  </a:schemeClr>
                </a:solidFill>
              </a:rPr>
              <a:t>(z globalnej def.)</a:t>
            </a:r>
          </a:p>
        </p:txBody>
      </p:sp>
    </p:spTree>
    <p:extLst>
      <p:ext uri="{BB962C8B-B14F-4D97-AF65-F5344CB8AC3E}">
        <p14:creationId xmlns:p14="http://schemas.microsoft.com/office/powerpoint/2010/main" val="367647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Normy moralne obowiązujące w pomocy społecznej i pracy socjalnej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2956" y="2306471"/>
            <a:ext cx="11614244" cy="4209739"/>
          </a:xfrm>
        </p:spPr>
        <p:txBody>
          <a:bodyPr>
            <a:noAutofit/>
          </a:bodyPr>
          <a:lstStyle/>
          <a:p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W obronie życia - biologicznego istnienia, zdrowia fizycznego i psychicznego </a:t>
            </a:r>
          </a:p>
          <a:p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W obronie jednostki i rodziny </a:t>
            </a:r>
          </a:p>
          <a:p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W obronie godności </a:t>
            </a:r>
          </a:p>
          <a:p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W obronie </a:t>
            </a:r>
            <a:r>
              <a:rPr lang="pl-PL" sz="2000" b="1" u="sng" dirty="0">
                <a:solidFill>
                  <a:schemeClr val="accent4">
                    <a:lumMod val="50000"/>
                  </a:schemeClr>
                </a:solidFill>
              </a:rPr>
              <a:t>wolności „od</a:t>
            </a: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” np. przymusu postępowania w sposób narzucony,  </a:t>
            </a:r>
            <a:r>
              <a:rPr lang="pl-PL" sz="2000" b="1" u="sng" dirty="0">
                <a:solidFill>
                  <a:schemeClr val="accent4">
                    <a:lumMod val="50000"/>
                  </a:schemeClr>
                </a:solidFill>
              </a:rPr>
              <a:t>wolności „do” </a:t>
            </a: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np.  wyrażania własnego zdania </a:t>
            </a:r>
          </a:p>
          <a:p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W obronie prywatności – normy dot. chronienia intymności, tajemnicy zawodowej czego przeciwieństwem jest nadmierne kontrolowanie życia osobistego klienta, inwigilacja</a:t>
            </a:r>
          </a:p>
          <a:p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Służące potrzebie zaufania i zgodnego współżycia – dot. prawdomówności, uczciwości, lojalności, odpowiedzialności, życzliwości, tolerancji, pluralizmu poglądów, przekonań  … </a:t>
            </a:r>
          </a:p>
          <a:p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W  ochronie ładu społecznego – normy: wzajemnej pomocy, solidarności, sprawiedliwego podziału dóbr, stosowania jednakowych zasad dla wszystkich</a:t>
            </a:r>
          </a:p>
        </p:txBody>
      </p:sp>
    </p:spTree>
    <p:extLst>
      <p:ext uri="{BB962C8B-B14F-4D97-AF65-F5344CB8AC3E}">
        <p14:creationId xmlns:p14="http://schemas.microsoft.com/office/powerpoint/2010/main" val="353329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Godność </a:t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54954" y="2320119"/>
            <a:ext cx="10377403" cy="36996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b="1" dirty="0"/>
          </a:p>
          <a:p>
            <a:pPr algn="just"/>
            <a:r>
              <a:rPr lang="pl-PL" b="1" i="1" u="sng" dirty="0">
                <a:solidFill>
                  <a:schemeClr val="tx2"/>
                </a:solidFill>
              </a:rPr>
              <a:t>Godność człowieka </a:t>
            </a:r>
            <a:r>
              <a:rPr lang="pl-PL" b="1" dirty="0">
                <a:solidFill>
                  <a:schemeClr val="tx2"/>
                </a:solidFill>
              </a:rPr>
              <a:t>– poczucie własnej wartości i szacunek dla samego siebie</a:t>
            </a:r>
          </a:p>
          <a:p>
            <a:pPr algn="just"/>
            <a:r>
              <a:rPr lang="pl-PL" b="1" i="1" u="sng" dirty="0" err="1">
                <a:solidFill>
                  <a:srgbClr val="FF0000"/>
                </a:solidFill>
              </a:rPr>
              <a:t>Godnoć</a:t>
            </a:r>
            <a:r>
              <a:rPr lang="pl-PL" b="1" i="1" u="sng" dirty="0">
                <a:solidFill>
                  <a:srgbClr val="FF0000"/>
                </a:solidFill>
              </a:rPr>
              <a:t> osobowa </a:t>
            </a:r>
            <a:r>
              <a:rPr lang="pl-PL" b="1" dirty="0">
                <a:solidFill>
                  <a:schemeClr val="tx2"/>
                </a:solidFill>
              </a:rPr>
              <a:t>jest właściwa każdemu człowiekowi, należna mu z samego faktu bycia człowiekiem, jest własnością powszechną, nieredukowalną, niezbywalną i nadprzyrodzoną. </a:t>
            </a:r>
            <a:r>
              <a:rPr lang="pl-PL" b="1" i="1" dirty="0">
                <a:solidFill>
                  <a:schemeClr val="tx2"/>
                </a:solidFill>
              </a:rPr>
              <a:t>Człowiek nie może być nigdy środkiem do jakiegoś celu, zawsze musi być celem samym w sobie</a:t>
            </a:r>
            <a:endParaRPr lang="pl-PL" b="1" dirty="0">
              <a:solidFill>
                <a:schemeClr val="tx2"/>
              </a:solidFill>
            </a:endParaRPr>
          </a:p>
          <a:p>
            <a:pPr algn="just"/>
            <a:r>
              <a:rPr lang="pl-PL" b="1" i="1" u="sng" dirty="0">
                <a:solidFill>
                  <a:schemeClr val="tx2"/>
                </a:solidFill>
              </a:rPr>
              <a:t>Godność</a:t>
            </a:r>
            <a:r>
              <a:rPr lang="pl-PL" b="1" u="sng" dirty="0">
                <a:solidFill>
                  <a:schemeClr val="tx2"/>
                </a:solidFill>
              </a:rPr>
              <a:t> osobowościowa </a:t>
            </a:r>
            <a:r>
              <a:rPr lang="pl-PL" b="1" dirty="0">
                <a:solidFill>
                  <a:schemeClr val="tx2"/>
                </a:solidFill>
              </a:rPr>
              <a:t>jest zależna od dokonań</a:t>
            </a:r>
          </a:p>
          <a:p>
            <a:pPr marL="0" indent="0" algn="just">
              <a:buNone/>
            </a:pPr>
            <a:r>
              <a:rPr lang="pl-PL" b="1" i="1" dirty="0">
                <a:solidFill>
                  <a:srgbClr val="FF0000"/>
                </a:solidFill>
              </a:rPr>
              <a:t>Pomagający może nie akceptować stylu życia swojego podopiecznego, rodzaju i form jego aktywności społecznej, ale musi szanować go jako istotę ludzką, jako osobę. </a:t>
            </a:r>
          </a:p>
          <a:p>
            <a:pPr marL="0" indent="0" algn="just">
              <a:buNone/>
            </a:pPr>
            <a:endParaRPr lang="pl-PL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7968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Jon (sala konferencyjna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947</Words>
  <Application>Microsoft Office PowerPoint</Application>
  <PresentationFormat>Panoramiczny</PresentationFormat>
  <Paragraphs>75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Tahoma</vt:lpstr>
      <vt:lpstr>Times New Roman</vt:lpstr>
      <vt:lpstr>Wingdings 3</vt:lpstr>
      <vt:lpstr>Motyw pakietu Office</vt:lpstr>
      <vt:lpstr>Jon (sala konferencyjna)</vt:lpstr>
      <vt:lpstr>MOPS w Bochni </vt:lpstr>
      <vt:lpstr>Prezentacja programu PowerPoint</vt:lpstr>
      <vt:lpstr>Prezentacja programu PowerPoint</vt:lpstr>
      <vt:lpstr>Prezentacja programu PowerPoint</vt:lpstr>
      <vt:lpstr>Szczegółową analizę realizowanych zadań, z uwzględnieniem danych ilościowych i wydatków, zawiera: </vt:lpstr>
      <vt:lpstr>Skąd się wzięła pomoc społeczna </vt:lpstr>
      <vt:lpstr>Praca socjalna </vt:lpstr>
      <vt:lpstr>Normy moralne obowiązujące w pomocy społecznej i pracy socjalnej </vt:lpstr>
      <vt:lpstr>Godność   </vt:lpstr>
      <vt:lpstr>Empowerment </vt:lpstr>
      <vt:lpstr>Założenia w podejściu empowerment </vt:lpstr>
      <vt:lpstr>Praca socjalna w ujęciu empowerment </vt:lpstr>
      <vt:lpstr>Empowerment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Dyrektor Norbert Papropta</dc:creator>
  <cp:lastModifiedBy>Dyrektor Norbert Papropta</cp:lastModifiedBy>
  <cp:revision>18</cp:revision>
  <dcterms:created xsi:type="dcterms:W3CDTF">2020-05-25T09:40:20Z</dcterms:created>
  <dcterms:modified xsi:type="dcterms:W3CDTF">2020-05-26T13:21:15Z</dcterms:modified>
</cp:coreProperties>
</file>